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3" r:id="rId1"/>
  </p:sldMasterIdLst>
  <p:notesMasterIdLst>
    <p:notesMasterId r:id="rId3"/>
  </p:notesMasterIdLst>
  <p:sldIdLst>
    <p:sldId id="259" r:id="rId2"/>
  </p:sldIdLst>
  <p:sldSz cx="7775575" cy="10907713"/>
  <p:notesSz cx="6794500" cy="9925050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B3B"/>
    <a:srgbClr val="FF5050"/>
    <a:srgbClr val="EA6B14"/>
    <a:srgbClr val="EB701D"/>
    <a:srgbClr val="2C451B"/>
    <a:srgbClr val="A50021"/>
    <a:srgbClr val="CC0000"/>
    <a:srgbClr val="FF7C80"/>
    <a:srgbClr val="FF9999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BF83A6-7A55-40C5-81C0-D1F5D6D936F3}" v="22" dt="2024-07-19T07:30:13.3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445" autoAdjust="0"/>
  </p:normalViewPr>
  <p:slideViewPr>
    <p:cSldViewPr snapToGrid="0">
      <p:cViewPr>
        <p:scale>
          <a:sx n="100" d="100"/>
          <a:sy n="100" d="100"/>
        </p:scale>
        <p:origin x="2382" y="-1626"/>
      </p:cViewPr>
      <p:guideLst>
        <p:guide orient="horz" pos="3435"/>
        <p:guide pos="24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F99883-74AE-4A2C-81B7-5B86A08198C0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03450" y="1239838"/>
            <a:ext cx="23876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76431"/>
            <a:ext cx="543560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4283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8645" y="9427076"/>
            <a:ext cx="2944283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93CC5-A9B8-46A1-B8C3-70AA73E05D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871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172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29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071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880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440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21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66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992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79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1"/>
            <a:ext cx="3936385" cy="7751546"/>
          </a:xfr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020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1"/>
            <a:ext cx="3936385" cy="7751546"/>
          </a:xfr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309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571" y="580737"/>
            <a:ext cx="6706433" cy="2108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71" y="2903673"/>
            <a:ext cx="6706433" cy="6920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571" y="10109836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7/19/2024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5659" y="10109836"/>
            <a:ext cx="2624257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1500" y="10109836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48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l" defTabSz="777514" rtl="0" eaLnBrk="1" latinLnBrk="0" hangingPunct="1">
        <a:lnSpc>
          <a:spcPct val="90000"/>
        </a:lnSpc>
        <a:spcBef>
          <a:spcPct val="0"/>
        </a:spcBef>
        <a:buNone/>
        <a:defRPr kumimoji="1" sz="37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79" indent="-194379" algn="l" defTabSz="777514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kumimoji="1"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5831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971893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360650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749407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hyperlink" Target="https://nagaben.jp/pages/6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ERVER\mac-share\塚本\アスクルばらしたpng\P11 の色違い\11_bg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775575" cy="10907713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2" name="正方形/長方形 1"/>
          <p:cNvSpPr/>
          <p:nvPr/>
        </p:nvSpPr>
        <p:spPr>
          <a:xfrm>
            <a:off x="180305" y="710981"/>
            <a:ext cx="7405352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ja-JP" sz="44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Arial" panose="020B0604020202020204" pitchFamily="34" charset="0"/>
              </a:rPr>
              <a:t>第６６回人権擁護大会</a:t>
            </a:r>
            <a:r>
              <a:rPr lang="en-US" altLang="ja-JP" sz="44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Arial" panose="020B0604020202020204" pitchFamily="34" charset="0"/>
              </a:rPr>
              <a:t>   </a:t>
            </a:r>
            <a:r>
              <a:rPr lang="ja-JP" altLang="en-US" sz="44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Arial" panose="020B0604020202020204" pitchFamily="34" charset="0"/>
              </a:rPr>
              <a:t>　　　　　プレシンポジウム</a:t>
            </a:r>
            <a:endParaRPr lang="en-US" altLang="ja-JP" sz="44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Arial" panose="020B0604020202020204" pitchFamily="34" charset="0"/>
            </a:endParaRPr>
          </a:p>
          <a:p>
            <a:pPr algn="ctr"/>
            <a:r>
              <a:rPr lang="ja-JP" altLang="en-US" sz="3200" dirty="0">
                <a:latin typeface="Century" panose="02040604050505020304" pitchFamily="18" charset="0"/>
                <a:ea typeface="ＭＳ 明朝" panose="02020609040205080304" pitchFamily="17" charset="-128"/>
                <a:cs typeface="Arial" panose="020B0604020202020204" pitchFamily="34" charset="0"/>
              </a:rPr>
              <a:t>　</a:t>
            </a:r>
            <a:r>
              <a:rPr lang="ja-JP" altLang="ja-JP" sz="24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Arial" panose="020B0604020202020204" pitchFamily="34" charset="0"/>
              </a:rPr>
              <a:t>今こそ「生活保障法」の制定を！</a:t>
            </a:r>
            <a:endParaRPr lang="en-US" altLang="ja-JP" sz="24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Arial" panose="020B0604020202020204" pitchFamily="34" charset="0"/>
            </a:endParaRPr>
          </a:p>
          <a:p>
            <a:r>
              <a:rPr lang="ja-JP" altLang="ja-JP" sz="2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Arial" panose="020B0604020202020204" pitchFamily="34" charset="0"/>
              </a:rPr>
              <a:t>～地域から作る、すべての人の生存</a:t>
            </a:r>
            <a:r>
              <a:rPr lang="ja-JP" altLang="en-US" sz="2100" dirty="0">
                <a:latin typeface="Century" panose="02040604050505020304" pitchFamily="18" charset="0"/>
                <a:ea typeface="ＭＳ 明朝" panose="02020609040205080304" pitchFamily="17" charset="-128"/>
                <a:cs typeface="Arial" panose="020B0604020202020204" pitchFamily="34" charset="0"/>
              </a:rPr>
              <a:t>権が保障される社会～</a:t>
            </a:r>
            <a:r>
              <a:rPr lang="ja-JP" altLang="en-US" sz="2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Arial" panose="020B0604020202020204" pitchFamily="34" charset="0"/>
              </a:rPr>
              <a:t>　　　　　　　　　　　　　　　　</a:t>
            </a:r>
            <a:r>
              <a:rPr lang="ja-JP" altLang="en-US" sz="2100" dirty="0">
                <a:latin typeface="Century" panose="02040604050505020304" pitchFamily="18" charset="0"/>
                <a:ea typeface="ＭＳ 明朝" panose="02020609040205080304" pitchFamily="17" charset="-128"/>
                <a:cs typeface="Arial" panose="020B0604020202020204" pitchFamily="34" charset="0"/>
              </a:rPr>
              <a:t>　　</a:t>
            </a:r>
            <a:r>
              <a:rPr lang="ja-JP" altLang="en-US" sz="2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Arial" panose="020B0604020202020204" pitchFamily="34" charset="0"/>
              </a:rPr>
              <a:t>　　　　</a:t>
            </a:r>
            <a:endParaRPr lang="en-US" altLang="ja-JP" sz="2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Arial" panose="020B0604020202020204" pitchFamily="34" charset="0"/>
            </a:endParaRPr>
          </a:p>
          <a:p>
            <a:pPr algn="ctr"/>
            <a:r>
              <a:rPr lang="ja-JP" altLang="en-US" sz="4000" dirty="0">
                <a:latin typeface="Century" panose="02040604050505020304" pitchFamily="18" charset="0"/>
                <a:ea typeface="ＭＳ 明朝" panose="02020609040205080304" pitchFamily="17" charset="-128"/>
                <a:cs typeface="Arial" panose="020B0604020202020204" pitchFamily="34" charset="0"/>
              </a:rPr>
              <a:t>生存権としての自動車保有</a:t>
            </a:r>
            <a:endParaRPr lang="en-US" altLang="ja-JP" sz="4000" dirty="0">
              <a:latin typeface="Century" panose="02040604050505020304" pitchFamily="18" charset="0"/>
              <a:ea typeface="ＭＳ 明朝" panose="02020609040205080304" pitchFamily="17" charset="-128"/>
              <a:cs typeface="Arial" panose="020B0604020202020204" pitchFamily="34" charset="0"/>
            </a:endParaRPr>
          </a:p>
          <a:p>
            <a:pPr algn="ctr"/>
            <a:endParaRPr lang="en-US" altLang="ja-JP" sz="40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Arial" panose="020B0604020202020204" pitchFamily="34" charset="0"/>
            </a:endParaRPr>
          </a:p>
          <a:p>
            <a:r>
              <a:rPr lang="ja-JP" altLang="en-US" sz="5400" dirty="0">
                <a:solidFill>
                  <a:srgbClr val="2C451B"/>
                </a:solidFill>
                <a:latin typeface="小塚ゴシック Pro H" pitchFamily="34" charset="-128"/>
                <a:ea typeface="小塚ゴシック Pro H" pitchFamily="34" charset="-128"/>
              </a:rPr>
              <a:t>　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1845937" y="3757452"/>
            <a:ext cx="56143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>
                <a:solidFill>
                  <a:srgbClr val="EA6B14"/>
                </a:solidFill>
                <a:latin typeface="小塚ゴシック Pro B" pitchFamily="34" charset="-128"/>
                <a:ea typeface="小塚ゴシック Pro B" pitchFamily="34" charset="-128"/>
              </a:rPr>
              <a:t>２０２４年８月２７日㈫　</a:t>
            </a:r>
            <a:r>
              <a:rPr lang="en-US" altLang="ja-JP" sz="2400" dirty="0">
                <a:solidFill>
                  <a:srgbClr val="EA6B14"/>
                </a:solidFill>
                <a:latin typeface="小塚ゴシック Pro B" pitchFamily="34" charset="-128"/>
                <a:ea typeface="小塚ゴシック Pro B" pitchFamily="34" charset="-128"/>
              </a:rPr>
              <a:t>14:00-17:00</a:t>
            </a:r>
          </a:p>
          <a:p>
            <a:r>
              <a:rPr lang="ja-JP" altLang="en-US" sz="2400" dirty="0">
                <a:solidFill>
                  <a:srgbClr val="EA6B14"/>
                </a:solidFill>
                <a:latin typeface="小塚ゴシック Pro B" pitchFamily="34" charset="-128"/>
                <a:ea typeface="小塚ゴシック Pro B" pitchFamily="34" charset="-128"/>
              </a:rPr>
              <a:t>長野県弁護士会館４階　長野市妻科</a:t>
            </a:r>
            <a:r>
              <a:rPr lang="en-US" altLang="ja-JP" sz="2400" dirty="0">
                <a:solidFill>
                  <a:srgbClr val="EA6B14"/>
                </a:solidFill>
                <a:latin typeface="小塚ゴシック Pro B" pitchFamily="34" charset="-128"/>
                <a:ea typeface="小塚ゴシック Pro B" pitchFamily="34" charset="-128"/>
              </a:rPr>
              <a:t>432</a:t>
            </a:r>
          </a:p>
          <a:p>
            <a:r>
              <a:rPr lang="en-US" altLang="ja-JP" sz="2400" dirty="0">
                <a:solidFill>
                  <a:srgbClr val="EA6B14"/>
                </a:solidFill>
                <a:latin typeface="小塚ゴシック Pro B" pitchFamily="34" charset="-128"/>
                <a:ea typeface="小塚ゴシック Pro B" pitchFamily="34" charset="-128"/>
              </a:rPr>
              <a:t>Zoom</a:t>
            </a:r>
            <a:r>
              <a:rPr lang="ja-JP" altLang="en-US" sz="2400" dirty="0">
                <a:solidFill>
                  <a:srgbClr val="EA6B14"/>
                </a:solidFill>
                <a:latin typeface="小塚ゴシック Pro B" pitchFamily="34" charset="-128"/>
                <a:ea typeface="小塚ゴシック Pro B" pitchFamily="34" charset="-128"/>
              </a:rPr>
              <a:t>オンライン配信</a:t>
            </a:r>
            <a:endParaRPr lang="en-US" altLang="ja-JP" sz="2400" dirty="0">
              <a:solidFill>
                <a:srgbClr val="EA6B14"/>
              </a:solidFill>
              <a:latin typeface="小塚ゴシック Pro B" pitchFamily="34" charset="-128"/>
              <a:ea typeface="小塚ゴシック Pro B" pitchFamily="34" charset="-128"/>
            </a:endParaRPr>
          </a:p>
        </p:txBody>
      </p:sp>
      <p:pic>
        <p:nvPicPr>
          <p:cNvPr id="1027" name="Picture 3" descr="\\SERVER\mac-share\塚本\アスクルばらしたpng\P11 の色違い\11_c2_orang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09" y="3649741"/>
            <a:ext cx="1405237" cy="136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539233" y="3909534"/>
            <a:ext cx="8883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2400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日 時</a:t>
            </a:r>
            <a:endParaRPr lang="en-US" altLang="ja-JP" sz="2400" dirty="0">
              <a:solidFill>
                <a:schemeClr val="bg1"/>
              </a:solidFill>
              <a:latin typeface="小塚ゴシック Pro B" pitchFamily="34" charset="-128"/>
              <a:ea typeface="小塚ゴシック Pro B" pitchFamily="34" charset="-128"/>
            </a:endParaRPr>
          </a:p>
          <a:p>
            <a:pPr algn="ctr"/>
            <a:r>
              <a:rPr lang="ja-JP" altLang="en-US" sz="2400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場 所</a:t>
            </a:r>
          </a:p>
        </p:txBody>
      </p:sp>
      <p:pic>
        <p:nvPicPr>
          <p:cNvPr id="1028" name="Picture 4" descr="\\SERVER\mac-share\塚本\アスクルばらしたpng\P11 の色違い\11_b1_blu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93" y="5393541"/>
            <a:ext cx="1073150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\\SERVER\mac-share\塚本\アスクルばらしたpng\P11 の色違い\11_b1_blu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58" y="7114386"/>
            <a:ext cx="1200504" cy="239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3107394" y="5195116"/>
            <a:ext cx="441146" cy="401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金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1612063" y="5362549"/>
            <a:ext cx="3942789" cy="401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latin typeface="小塚ゴシック Pro B" pitchFamily="34" charset="-128"/>
                <a:ea typeface="小塚ゴシック Pro B" pitchFamily="34" charset="-128"/>
              </a:rPr>
              <a:t>14:00</a:t>
            </a:r>
            <a:r>
              <a:rPr lang="ja-JP" altLang="en-US" dirty="0">
                <a:latin typeface="小塚ゴシック Pro B" pitchFamily="34" charset="-128"/>
                <a:ea typeface="小塚ゴシック Pro B" pitchFamily="34" charset="-128"/>
              </a:rPr>
              <a:t>～</a:t>
            </a:r>
            <a:r>
              <a:rPr lang="en-US" altLang="ja-JP" dirty="0">
                <a:latin typeface="小塚ゴシック Pro B" pitchFamily="34" charset="-128"/>
                <a:ea typeface="小塚ゴシック Pro B" pitchFamily="34" charset="-128"/>
              </a:rPr>
              <a:t>15:00</a:t>
            </a:r>
            <a:r>
              <a:rPr lang="ja-JP" altLang="en-US" dirty="0">
                <a:latin typeface="小塚ゴシック Pro B" pitchFamily="34" charset="-128"/>
                <a:ea typeface="小塚ゴシック Pro B" pitchFamily="34" charset="-128"/>
              </a:rPr>
              <a:t>　基調講演</a:t>
            </a:r>
            <a:endParaRPr lang="en-US" altLang="ja-JP" dirty="0">
              <a:latin typeface="小塚ゴシック Pro B" pitchFamily="34" charset="-128"/>
              <a:ea typeface="小塚ゴシック Pro B" pitchFamily="34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780209" y="6313552"/>
            <a:ext cx="37746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小塚ゴシック Pro B" pitchFamily="34" charset="-128"/>
                <a:ea typeface="小塚ゴシック Pro B" pitchFamily="34" charset="-128"/>
              </a:rPr>
              <a:t>弁護士　太田　伸二</a:t>
            </a:r>
            <a:endParaRPr lang="en-US" altLang="ja-JP" sz="2000" dirty="0">
              <a:latin typeface="小塚ゴシック Pro B" pitchFamily="34" charset="-128"/>
              <a:ea typeface="小塚ゴシック Pro B" pitchFamily="34" charset="-128"/>
            </a:endParaRPr>
          </a:p>
          <a:p>
            <a:r>
              <a:rPr lang="en-US" altLang="ja-JP" sz="1200" dirty="0">
                <a:latin typeface="小塚ゴシック Pro B" pitchFamily="34" charset="-128"/>
                <a:ea typeface="小塚ゴシック Pro B" pitchFamily="34" charset="-128"/>
              </a:rPr>
              <a:t>(</a:t>
            </a:r>
            <a:r>
              <a:rPr lang="ja-JP" altLang="ja-JP" sz="1200" dirty="0">
                <a:effectLst/>
                <a:ea typeface="游ゴシック" panose="020B0400000000000000" pitchFamily="50" charset="-128"/>
                <a:cs typeface="ＭＳ Ｐゴシック" panose="020B0600070205080204" pitchFamily="50" charset="-128"/>
              </a:rPr>
              <a:t>日本弁護士連合会貧困問題対策本部事務局次長</a:t>
            </a:r>
            <a:r>
              <a:rPr lang="en-US" altLang="ja-JP" sz="1200" dirty="0">
                <a:latin typeface="小塚ゴシック Pro B" pitchFamily="34" charset="-128"/>
                <a:ea typeface="小塚ゴシック Pro B" pitchFamily="34" charset="-128"/>
              </a:rPr>
              <a:t>)</a:t>
            </a:r>
            <a:endParaRPr lang="ja-JP" altLang="en-US" sz="1800" dirty="0">
              <a:latin typeface="小塚ゴシック Pro B" pitchFamily="34" charset="-128"/>
              <a:ea typeface="小塚ゴシック Pro B" pitchFamily="34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11558" y="5856602"/>
            <a:ext cx="957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第</a:t>
            </a:r>
            <a:r>
              <a:rPr lang="en-US" altLang="ja-JP" sz="2800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1</a:t>
            </a:r>
            <a:r>
              <a:rPr lang="ja-JP" altLang="en-US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部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438928" y="8095216"/>
            <a:ext cx="957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第</a:t>
            </a:r>
            <a:r>
              <a:rPr lang="en-US" altLang="ja-JP" sz="2800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2</a:t>
            </a:r>
            <a:r>
              <a:rPr lang="ja-JP" altLang="en-US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部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1612062" y="6929236"/>
            <a:ext cx="5555219" cy="1018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latin typeface="小塚ゴシック Pro B" pitchFamily="34" charset="-128"/>
                <a:ea typeface="小塚ゴシック Pro B" pitchFamily="34" charset="-128"/>
              </a:rPr>
              <a:t>15:20</a:t>
            </a:r>
            <a:r>
              <a:rPr lang="ja-JP" altLang="en-US" dirty="0">
                <a:latin typeface="小塚ゴシック Pro B" pitchFamily="34" charset="-128"/>
                <a:ea typeface="小塚ゴシック Pro B" pitchFamily="34" charset="-128"/>
              </a:rPr>
              <a:t>～</a:t>
            </a:r>
            <a:r>
              <a:rPr lang="en-US" altLang="ja-JP" dirty="0">
                <a:latin typeface="小塚ゴシック Pro B" pitchFamily="34" charset="-128"/>
                <a:ea typeface="小塚ゴシック Pro B" pitchFamily="34" charset="-128"/>
              </a:rPr>
              <a:t>17:00</a:t>
            </a:r>
            <a:r>
              <a:rPr lang="ja-JP" altLang="en-US" dirty="0">
                <a:latin typeface="小塚ゴシック Pro B" pitchFamily="34" charset="-128"/>
                <a:ea typeface="小塚ゴシック Pro B" pitchFamily="34" charset="-128"/>
              </a:rPr>
              <a:t> </a:t>
            </a:r>
            <a:endParaRPr lang="en-US" altLang="ja-JP" dirty="0">
              <a:latin typeface="小塚ゴシック Pro B" pitchFamily="34" charset="-128"/>
              <a:ea typeface="小塚ゴシック Pro B" pitchFamily="34" charset="-128"/>
            </a:endParaRPr>
          </a:p>
          <a:p>
            <a:r>
              <a:rPr lang="ja-JP" altLang="en-US" dirty="0">
                <a:latin typeface="小塚ゴシック Pro B" pitchFamily="34" charset="-128"/>
                <a:ea typeface="小塚ゴシック Pro B" pitchFamily="34" charset="-128"/>
              </a:rPr>
              <a:t>    パネルディスカッション</a:t>
            </a:r>
            <a:endParaRPr lang="en-US" altLang="ja-JP" dirty="0">
              <a:latin typeface="小塚ゴシック Pro B" pitchFamily="34" charset="-128"/>
              <a:ea typeface="小塚ゴシック Pro B" pitchFamily="34" charset="-128"/>
            </a:endParaRPr>
          </a:p>
          <a:p>
            <a:r>
              <a:rPr lang="ja-JP" altLang="en-US" dirty="0">
                <a:latin typeface="小塚ゴシック Pro B" pitchFamily="34" charset="-128"/>
                <a:ea typeface="小塚ゴシック Pro B" pitchFamily="34" charset="-128"/>
              </a:rPr>
              <a:t>   「生活保護が創る移動格差」　</a:t>
            </a:r>
            <a:endParaRPr lang="en-US" altLang="ja-JP" dirty="0">
              <a:latin typeface="小塚ゴシック Pro B" pitchFamily="34" charset="-128"/>
              <a:ea typeface="小塚ゴシック Pro B" pitchFamily="34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720547" y="7957015"/>
            <a:ext cx="41328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00" dirty="0">
                <a:latin typeface="小塚ゴシック Pro B" pitchFamily="34" charset="-128"/>
                <a:ea typeface="小塚ゴシック Pro B" pitchFamily="34" charset="-128"/>
              </a:rPr>
              <a:t>太田伸二</a:t>
            </a:r>
            <a:endParaRPr lang="en-US" altLang="ja-JP" sz="1800" dirty="0">
              <a:latin typeface="小塚ゴシック Pro B" pitchFamily="34" charset="-128"/>
              <a:ea typeface="小塚ゴシック Pro B" pitchFamily="34" charset="-128"/>
            </a:endParaRPr>
          </a:p>
          <a:p>
            <a:r>
              <a:rPr lang="ja-JP" altLang="ja-JP" sz="18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児玉典子</a:t>
            </a:r>
            <a:r>
              <a:rPr lang="en-US" altLang="ja-JP" sz="1200" dirty="0">
                <a:solidFill>
                  <a:srgbClr val="000000"/>
                </a:solidFill>
                <a:latin typeface="ＭＳ Ｐゴシック" panose="020B0600070205080204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(</a:t>
            </a:r>
            <a:r>
              <a:rPr lang="ja-JP" altLang="ja-JP" sz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反貧困セーフティネット・アルプス世話人</a:t>
            </a:r>
            <a:r>
              <a:rPr lang="en-US" altLang="ja-JP" sz="11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)</a:t>
            </a:r>
            <a:endParaRPr lang="ja-JP" altLang="ja-JP" sz="1100" dirty="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r>
              <a:rPr lang="ja-JP" altLang="ja-JP" sz="14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報告「外国籍の方の自動車保有の取り組み」</a:t>
            </a:r>
            <a:endParaRPr lang="en-US" altLang="ja-JP" sz="1400" dirty="0">
              <a:solidFill>
                <a:srgbClr val="000000"/>
              </a:solidFill>
              <a:effectLst/>
              <a:latin typeface="ＭＳ Ｐゴシック" panose="020B0600070205080204" pitchFamily="50" charset="-128"/>
              <a:ea typeface="游ゴシック" panose="020B0400000000000000" pitchFamily="50" charset="-128"/>
              <a:cs typeface="ＭＳ Ｐゴシック" panose="020B0600070205080204" pitchFamily="50" charset="-128"/>
            </a:endParaRPr>
          </a:p>
          <a:p>
            <a:endParaRPr lang="en-US" altLang="ja-JP" sz="1400" dirty="0">
              <a:solidFill>
                <a:srgbClr val="000000"/>
              </a:solidFill>
              <a:effectLst/>
              <a:latin typeface="ＭＳ Ｐゴシック" panose="020B0600070205080204" pitchFamily="50" charset="-128"/>
              <a:ea typeface="游ゴシック" panose="020B0400000000000000" pitchFamily="50" charset="-128"/>
              <a:cs typeface="ＭＳ Ｐゴシック" panose="020B0600070205080204" pitchFamily="50" charset="-128"/>
            </a:endParaRPr>
          </a:p>
          <a:p>
            <a:r>
              <a:rPr lang="ja-JP" altLang="ja-JP" sz="18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増田文昭</a:t>
            </a:r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(</a:t>
            </a:r>
            <a:r>
              <a:rPr lang="ja-JP" altLang="ja-JP" sz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長野県生活と健康を守る会副会長</a:t>
            </a:r>
            <a:r>
              <a:rPr lang="en-US" altLang="ja-JP" sz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)</a:t>
            </a:r>
            <a:endParaRPr lang="ja-JP" altLang="ja-JP" sz="1200" dirty="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r>
              <a:rPr lang="ja-JP" altLang="ja-JP" sz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報告「長野県の低い生活保護率と車保有問題」</a:t>
            </a:r>
            <a:endParaRPr lang="ja-JP" altLang="ja-JP" sz="1200" dirty="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endParaRPr lang="ja-JP" altLang="ja-JP" sz="1400" dirty="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endParaRPr lang="ja-JP" altLang="en-US" sz="1200" dirty="0">
              <a:latin typeface="小塚ゴシック Pro B" pitchFamily="34" charset="-128"/>
              <a:ea typeface="小塚ゴシック Pro B" pitchFamily="34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2225628" y="9812113"/>
            <a:ext cx="43852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主催　長野県弁護士会　共催　日本弁護士連合会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2230847" y="10093199"/>
            <a:ext cx="41328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TEL:026-232-2104</a:t>
            </a:r>
            <a:endParaRPr lang="ja-JP" altLang="en-US" sz="3600" dirty="0">
              <a:solidFill>
                <a:schemeClr val="bg1"/>
              </a:solidFill>
              <a:latin typeface="小塚ゴシック Pro B" pitchFamily="34" charset="-128"/>
              <a:ea typeface="小塚ゴシック Pro B" pitchFamily="34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995683" y="10032554"/>
            <a:ext cx="11309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ja-JP" altLang="en-US" sz="1800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お問い</a:t>
            </a:r>
            <a:endParaRPr lang="en-US" altLang="ja-JP" sz="1800" dirty="0">
              <a:solidFill>
                <a:schemeClr val="bg1"/>
              </a:solidFill>
              <a:latin typeface="小塚ゴシック Pro B" pitchFamily="34" charset="-128"/>
              <a:ea typeface="小塚ゴシック Pro B" pitchFamily="34" charset="-128"/>
            </a:endParaRPr>
          </a:p>
          <a:p>
            <a:pPr algn="dist"/>
            <a:r>
              <a:rPr lang="ja-JP" altLang="en-US" sz="1800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合わせ</a:t>
            </a:r>
          </a:p>
        </p:txBody>
      </p:sp>
      <p:pic>
        <p:nvPicPr>
          <p:cNvPr id="1030" name="Picture 6" descr="\\SERVER\mac-share\塚本\明日くるiga\sirowaku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82" y="9956415"/>
            <a:ext cx="1229945" cy="72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D8DDD6E-8923-51EE-61E3-2149DB477637}"/>
              </a:ext>
            </a:extLst>
          </p:cNvPr>
          <p:cNvSpPr txBox="1"/>
          <p:nvPr/>
        </p:nvSpPr>
        <p:spPr>
          <a:xfrm>
            <a:off x="1612063" y="5704202"/>
            <a:ext cx="4153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800" dirty="0">
                <a:effectLst/>
                <a:latin typeface="ＭＳ Ｐゴシック" panose="020B0600070205080204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「生活保護か自動車か」からの脱却を－生活保護における自動車保有問題</a:t>
            </a:r>
            <a:endParaRPr lang="ja-JP" altLang="ja-JP" sz="1800" dirty="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9BD1AA71-4CF0-06A0-02FD-C27150E486E9}"/>
              </a:ext>
            </a:extLst>
          </p:cNvPr>
          <p:cNvSpPr/>
          <p:nvPr/>
        </p:nvSpPr>
        <p:spPr>
          <a:xfrm>
            <a:off x="5765392" y="5393541"/>
            <a:ext cx="1694874" cy="4118879"/>
          </a:xfrm>
          <a:prstGeom prst="roundRect">
            <a:avLst/>
          </a:prstGeom>
          <a:gradFill>
            <a:gsLst>
              <a:gs pos="0">
                <a:schemeClr val="accent4">
                  <a:lumMod val="110000"/>
                  <a:satMod val="105000"/>
                  <a:tint val="67000"/>
                </a:schemeClr>
              </a:gs>
              <a:gs pos="73400">
                <a:srgbClr val="FFD76F"/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effectLst>
            <a:softEdge rad="127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000" dirty="0"/>
              <a:t>オンライン参加される方は、当日時間になりましたら、長野県弁護士会</a:t>
            </a:r>
            <a:r>
              <a:rPr kumimoji="1" lang="en-US" altLang="ja-JP" sz="2000" dirty="0"/>
              <a:t>HP(</a:t>
            </a:r>
            <a:r>
              <a:rPr kumimoji="1" lang="en-US" altLang="ja-JP" sz="2000" dirty="0">
                <a:hlinkClick r:id="rId7"/>
              </a:rPr>
              <a:t>https://nagaben.jp/pages/6/</a:t>
            </a:r>
            <a:r>
              <a:rPr kumimoji="1" lang="en-US" altLang="ja-JP" sz="2000" dirty="0"/>
              <a:t> )</a:t>
            </a:r>
            <a:r>
              <a:rPr kumimoji="1" lang="ja-JP" altLang="en-US" sz="2000" dirty="0"/>
              <a:t>に掲載する参加用</a:t>
            </a:r>
            <a:r>
              <a:rPr lang="en-US" altLang="ja-JP" sz="2000" dirty="0"/>
              <a:t>URL</a:t>
            </a:r>
            <a:r>
              <a:rPr lang="ja-JP" altLang="en-US" sz="2000" dirty="0"/>
              <a:t>からご参加ください。</a:t>
            </a:r>
            <a:endParaRPr kumimoji="1" lang="ja-JP" altLang="en-US" sz="20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87FDCCA-7CB0-8BF8-D02D-9262B5829EFA}"/>
              </a:ext>
            </a:extLst>
          </p:cNvPr>
          <p:cNvSpPr txBox="1"/>
          <p:nvPr/>
        </p:nvSpPr>
        <p:spPr>
          <a:xfrm>
            <a:off x="2847975" y="4925671"/>
            <a:ext cx="4946786" cy="40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　事前申込み不要／参加無料</a:t>
            </a:r>
          </a:p>
        </p:txBody>
      </p:sp>
    </p:spTree>
    <p:extLst>
      <p:ext uri="{BB962C8B-B14F-4D97-AF65-F5344CB8AC3E}">
        <p14:creationId xmlns:p14="http://schemas.microsoft.com/office/powerpoint/2010/main" val="3210186928"/>
      </p:ext>
    </p:extLst>
  </p:cSld>
  <p:clrMapOvr>
    <a:masterClrMapping/>
  </p:clrMapOvr>
</p:sld>
</file>

<file path=ppt/theme/theme1.xml><?xml version="1.0" encoding="utf-8"?>
<a:theme xmlns:a="http://schemas.openxmlformats.org/drawingml/2006/main" name="11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D14BBAA0-EBDA-4F80-B5E5-6A060B58EB30}" vid="{E91C9F3B-FA2D-4D28-9E30-9B6A997020B2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11</Template>
  <TotalTime>0</TotalTime>
  <Words>216</Words>
  <Application>Microsoft Office PowerPoint</Application>
  <PresentationFormat>ユーザー設定</PresentationFormat>
  <Paragraphs>33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ＭＳ Ｐゴシック</vt:lpstr>
      <vt:lpstr>小塚ゴシック Pro B</vt:lpstr>
      <vt:lpstr>小塚ゴシック Pro H</vt:lpstr>
      <vt:lpstr>游ゴシック</vt:lpstr>
      <vt:lpstr>Arial</vt:lpstr>
      <vt:lpstr>Calibri</vt:lpstr>
      <vt:lpstr>Calibri Light</vt:lpstr>
      <vt:lpstr>Century</vt:lpstr>
      <vt:lpstr>11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2013-07-04T11:22:33Z</dcterms:created>
  <dcterms:modified xsi:type="dcterms:W3CDTF">2024-07-19T07:31:43Z</dcterms:modified>
</cp:coreProperties>
</file>